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9" r:id="rId2"/>
    <p:sldId id="258" r:id="rId3"/>
    <p:sldId id="257" r:id="rId4"/>
    <p:sldId id="264" r:id="rId5"/>
    <p:sldId id="267" r:id="rId6"/>
    <p:sldId id="265" r:id="rId7"/>
    <p:sldId id="273" r:id="rId8"/>
    <p:sldId id="274" r:id="rId9"/>
    <p:sldId id="268" r:id="rId10"/>
    <p:sldId id="266" r:id="rId11"/>
    <p:sldId id="282" r:id="rId12"/>
    <p:sldId id="276" r:id="rId13"/>
    <p:sldId id="278" r:id="rId14"/>
    <p:sldId id="271" r:id="rId15"/>
    <p:sldId id="280" r:id="rId16"/>
    <p:sldId id="275" r:id="rId17"/>
    <p:sldId id="283" r:id="rId18"/>
    <p:sldId id="262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AFD"/>
    <a:srgbClr val="8C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87" autoAdjust="0"/>
    <p:restoredTop sz="96296"/>
  </p:normalViewPr>
  <p:slideViewPr>
    <p:cSldViewPr snapToGrid="0">
      <p:cViewPr varScale="1">
        <p:scale>
          <a:sx n="124" d="100"/>
          <a:sy n="124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DCC69-C585-8946-9D41-E8A99031B131}" type="datetimeFigureOut">
              <a:rPr lang="en-CN" smtClean="0"/>
              <a:t>2020/12/18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F88D6-99C9-0E4E-951B-1737B0A30C4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733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CN" dirty="0"/>
              <a:t>ubernetes</a:t>
            </a:r>
            <a:r>
              <a:rPr lang="zh-CN" altLang="en-US" dirty="0"/>
              <a:t> 越来越普及，越来越多的应用都搬到云上去运行了，那么上云之后我们是不是就高枕无忧了呢，瞬间</a:t>
            </a:r>
            <a:r>
              <a:rPr lang="en-US" altLang="zh-CN" dirty="0"/>
              <a:t>955</a:t>
            </a:r>
            <a:r>
              <a:rPr lang="zh-CN" altLang="en-US" dirty="0"/>
              <a:t>了呢？ 答案是否定的，我们需要拥有新的思考方式，去为我们的应用保驾护航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应用的真实状态是否如我们所预期般良好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正所谓知彼知己，百战不殆</a:t>
            </a:r>
            <a:r>
              <a:rPr lang="en-US" altLang="zh-CN" dirty="0"/>
              <a:t>~~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在计算机的世界道理也是相通的，最好通过某些工具让人清晰地「看见」系统运行的健康状态、帮助诊断病灶，从而降低经验门槛和不确定性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71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可观测性在我们的生活中早已应用在生活的方方面面了</a:t>
            </a:r>
          </a:p>
          <a:p>
            <a:endParaRPr lang="en-CN" dirty="0"/>
          </a:p>
          <a:p>
            <a:r>
              <a:rPr lang="en-US" dirty="0"/>
              <a:t>https://</a:t>
            </a:r>
            <a:r>
              <a:rPr lang="en-US" dirty="0" err="1"/>
              <a:t>www.infoq.cn</a:t>
            </a:r>
            <a:r>
              <a:rPr lang="en-US" dirty="0"/>
              <a:t>/article/u40mdopntvyljwvimqds</a:t>
            </a:r>
          </a:p>
          <a:p>
            <a:endParaRPr lang="en-US" dirty="0"/>
          </a:p>
          <a:p>
            <a:endParaRPr lang="en-US" dirty="0"/>
          </a:p>
          <a:p>
            <a:r>
              <a:rPr lang="zh-CN" altLang="en-US" b="1" dirty="0">
                <a:effectLst/>
              </a:rPr>
              <a:t>在计算机的世界道理也是相通的，最好通过某些工具让人清晰地「看见」系统运行的健康状态、帮助诊断病灶，从而降低经验门槛和不确定性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0760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由图可知，可观测性氛围三个维度 指标</a:t>
            </a:r>
            <a:r>
              <a:rPr lang="en-US" altLang="zh-CN" dirty="0">
                <a:effectLst/>
              </a:rPr>
              <a:t>--&gt;</a:t>
            </a:r>
            <a:r>
              <a:rPr lang="zh-CN" altLang="en-US" dirty="0">
                <a:effectLst/>
              </a:rPr>
              <a:t>日志 </a:t>
            </a:r>
            <a:r>
              <a:rPr lang="en-US" altLang="zh-CN" dirty="0">
                <a:effectLst/>
                <a:sym typeface="Wingdings" pitchFamily="2" charset="2"/>
              </a:rPr>
              <a:t></a:t>
            </a:r>
            <a:r>
              <a:rPr lang="zh-CN" altLang="en-US" dirty="0">
                <a:effectLst/>
                <a:sym typeface="Wingdings" pitchFamily="2" charset="2"/>
              </a:rPr>
              <a:t> </a:t>
            </a:r>
            <a:r>
              <a:rPr lang="en-US" altLang="zh-CN" dirty="0">
                <a:effectLst/>
                <a:sym typeface="Wingdings" pitchFamily="2" charset="2"/>
              </a:rPr>
              <a:t>tracing</a:t>
            </a:r>
            <a:r>
              <a:rPr lang="zh-CN" altLang="en-US" dirty="0">
                <a:effectLst/>
                <a:sym typeface="Wingdings" pitchFamily="2" charset="2"/>
              </a:rPr>
              <a:t>  一次递进，可观测性终究是为了更好的让我们应用上云，预防问题发生，一旦问题发生，快速定位</a:t>
            </a:r>
            <a:r>
              <a:rPr lang="en-US" altLang="zh-CN" dirty="0">
                <a:effectLst/>
                <a:sym typeface="Wingdings" pitchFamily="2" charset="2"/>
              </a:rPr>
              <a:t>(</a:t>
            </a:r>
            <a:r>
              <a:rPr lang="zh-CN" altLang="en-US" dirty="0">
                <a:effectLst/>
                <a:sym typeface="Wingdings" pitchFamily="2" charset="2"/>
              </a:rPr>
              <a:t>当一个问题能够被发现的时候，它基本上已经被解决了</a:t>
            </a:r>
            <a:r>
              <a:rPr lang="en-US" altLang="zh-CN" dirty="0">
                <a:effectLst/>
                <a:sym typeface="Wingdings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https://</a:t>
            </a:r>
            <a:r>
              <a:rPr lang="en-US" altLang="zh-CN" dirty="0" err="1">
                <a:effectLst/>
              </a:rPr>
              <a:t>engineering.zenduty.com</a:t>
            </a:r>
            <a:r>
              <a:rPr lang="en-US" altLang="zh-CN" dirty="0">
                <a:effectLst/>
              </a:rPr>
              <a:t>/blog/2020/09/01/difference-between-event-logging-tracing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https://</a:t>
            </a:r>
            <a:r>
              <a:rPr lang="en-US" altLang="zh-CN" dirty="0" err="1">
                <a:effectLst/>
              </a:rPr>
              <a:t>zhuanlan.zhihu.com</a:t>
            </a:r>
            <a:r>
              <a:rPr lang="en-US" altLang="zh-CN" dirty="0">
                <a:effectLst/>
              </a:rPr>
              <a:t>/p/46748752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关于日志以及链路追踪大家可能都接触得比较多了，因此本次分享重点围绕云原生可观测性中等监控来展开，看看它能在我们应用上云之后能够帮助我们解决哪些问题，唯一能够做事前预防的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此处让我想起了一个故事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春秋战国时期，有位神医被尊为“医祖”，他就是“扁鹊”。一次，魏文王问扁鹊说：“你们家兄弟三人，都精于医术，到底哪一位最好呢？”扁鹊答：“长兄最好，中兄次之，我最差。”文王又问：“那么为什么你最出名呢？”扁鹊答：“长兄治病，是治病于病情发作之前，由于一般人不知道他事先能铲除病因，所以他的名气无法传出去；中兄治病，是治病于病情初起时，一般人以为他只能治轻微的小病，所以他的名气只及本乡里；而我是治病于病情严重之时，一般人都看到我在经脉上穿针管放血，在皮肤上敷药等大手术，所以以为我的医术高明，名气因此响遍全国。我们希望云原生监控平台能够想扁鹊长兄那样，防范于未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202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作为开发者的我们如果要对接一个云原生监控方案</a:t>
            </a:r>
            <a:r>
              <a:rPr lang="zh-CN" altLang="en-US" dirty="0"/>
              <a:t>，那么我们会有哪些期待呢？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成本太高 </a:t>
            </a:r>
            <a:r>
              <a:rPr lang="en-US" altLang="zh-CN" dirty="0"/>
              <a:t>--&gt;</a:t>
            </a:r>
            <a:r>
              <a:rPr lang="zh-CN" altLang="en-US" dirty="0"/>
              <a:t> 拒绝</a:t>
            </a:r>
            <a:endParaRPr lang="en-US" altLang="zh-CN" dirty="0"/>
          </a:p>
          <a:p>
            <a:r>
              <a:rPr lang="zh-CN" altLang="en-US" dirty="0"/>
              <a:t>监控不及时 </a:t>
            </a:r>
            <a:r>
              <a:rPr lang="en-US" altLang="zh-CN" dirty="0"/>
              <a:t>--&gt;</a:t>
            </a:r>
            <a:r>
              <a:rPr lang="zh-CN" altLang="en-US" dirty="0"/>
              <a:t> 拒绝</a:t>
            </a:r>
            <a:endParaRPr lang="en-US" altLang="zh-CN" dirty="0"/>
          </a:p>
          <a:p>
            <a:r>
              <a:rPr lang="zh-CN" altLang="en-US" dirty="0"/>
              <a:t>接入不友好，管理成本太高 </a:t>
            </a:r>
            <a:r>
              <a:rPr lang="en-US" altLang="zh-CN" dirty="0"/>
              <a:t>--&gt;</a:t>
            </a:r>
            <a:r>
              <a:rPr lang="zh-CN" altLang="en-US" dirty="0"/>
              <a:t> 拒绝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569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 是</a:t>
            </a:r>
            <a:r>
              <a:rPr lang="en-US" altLang="zh-CN" dirty="0"/>
              <a:t> </a:t>
            </a:r>
            <a:r>
              <a:rPr lang="en-US" altLang="zh-CN" dirty="0" err="1"/>
              <a:t>cncf</a:t>
            </a:r>
            <a:r>
              <a:rPr lang="en-US" altLang="zh-CN" dirty="0"/>
              <a:t> </a:t>
            </a:r>
            <a:r>
              <a:rPr lang="zh-CN" altLang="en-US" dirty="0"/>
              <a:t>第二个毕业的项目，仅次于</a:t>
            </a:r>
            <a:r>
              <a:rPr lang="en-US" altLang="zh-CN" dirty="0"/>
              <a:t> </a:t>
            </a:r>
            <a:r>
              <a:rPr lang="en-US" altLang="zh-CN" dirty="0" err="1"/>
              <a:t>kubernetes</a:t>
            </a:r>
            <a:r>
              <a:rPr lang="zh-CN" altLang="en-US" dirty="0"/>
              <a:t>，已经成为事实上的云原生监控到标准，开箱即用，社区积极支持，几乎所有云原生的开源项目开箱自带 </a:t>
            </a:r>
            <a:r>
              <a:rPr lang="en-US" altLang="zh-CN" dirty="0"/>
              <a:t>metrics</a:t>
            </a:r>
            <a:r>
              <a:rPr lang="zh-CN" altLang="en-US" dirty="0"/>
              <a:t> 信息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Pull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，这是个问题，还好 </a:t>
            </a:r>
            <a:r>
              <a:rPr lang="en-US" altLang="zh-CN" dirty="0" err="1"/>
              <a:t>prometheus</a:t>
            </a:r>
            <a:r>
              <a:rPr lang="en-US" altLang="zh-CN" dirty="0"/>
              <a:t> </a:t>
            </a:r>
            <a:r>
              <a:rPr lang="zh-CN" altLang="en-US" dirty="0"/>
              <a:t>帮我们做了选择，他只支持</a:t>
            </a:r>
            <a:r>
              <a:rPr lang="en-US" altLang="zh-CN" dirty="0"/>
              <a:t> pull </a:t>
            </a:r>
            <a:r>
              <a:rPr lang="zh-CN" altLang="en-US" dirty="0"/>
              <a:t>模式，</a:t>
            </a:r>
            <a:r>
              <a:rPr lang="en-US" altLang="zh-CN" dirty="0" err="1"/>
              <a:t>prometheus</a:t>
            </a:r>
            <a:r>
              <a:rPr lang="en-US" altLang="zh-CN" dirty="0"/>
              <a:t> </a:t>
            </a:r>
            <a:r>
              <a:rPr lang="zh-CN" altLang="en-US" dirty="0"/>
              <a:t>定期主动采集，为了适配一些生命周期很短的应用，</a:t>
            </a:r>
            <a:r>
              <a:rPr lang="en-US" altLang="zh-CN" dirty="0" err="1"/>
              <a:t>prometheus</a:t>
            </a:r>
            <a:r>
              <a:rPr lang="en-US" altLang="zh-CN" dirty="0"/>
              <a:t> </a:t>
            </a:r>
            <a:r>
              <a:rPr lang="zh-CN" altLang="en-US" dirty="0"/>
              <a:t>官方退出了 </a:t>
            </a:r>
            <a:r>
              <a:rPr lang="en-US" altLang="zh-CN" dirty="0" err="1"/>
              <a:t>pushgateway</a:t>
            </a:r>
            <a:r>
              <a:rPr lang="zh-CN" altLang="en-US" dirty="0"/>
              <a:t> 可以推送信息到</a:t>
            </a:r>
            <a:r>
              <a:rPr lang="en-US" altLang="zh-CN" dirty="0"/>
              <a:t> </a:t>
            </a:r>
            <a:r>
              <a:rPr lang="en-US" altLang="zh-CN" dirty="0" err="1"/>
              <a:t>pushgateway</a:t>
            </a:r>
            <a:r>
              <a:rPr lang="zh-CN" altLang="en-US" dirty="0"/>
              <a:t>，</a:t>
            </a:r>
            <a:r>
              <a:rPr lang="en-US" altLang="zh-CN" dirty="0"/>
              <a:t>prom</a:t>
            </a:r>
            <a:r>
              <a:rPr lang="zh-CN" altLang="en-US" dirty="0"/>
              <a:t> 任然是采用</a:t>
            </a:r>
            <a:r>
              <a:rPr lang="en-US" altLang="zh-CN" dirty="0"/>
              <a:t> pull</a:t>
            </a:r>
            <a:r>
              <a:rPr lang="zh-CN" altLang="en-US" dirty="0"/>
              <a:t> 定期采集 </a:t>
            </a:r>
            <a:r>
              <a:rPr lang="en-US" altLang="zh-CN" dirty="0"/>
              <a:t>gateway 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众多的服务发现规则，</a:t>
            </a:r>
            <a:r>
              <a:rPr lang="en-US" altLang="zh-CN" dirty="0" err="1"/>
              <a:t>kubernetes</a:t>
            </a:r>
            <a:r>
              <a:rPr lang="zh-CN" altLang="en-US" dirty="0"/>
              <a:t>，</a:t>
            </a:r>
            <a:r>
              <a:rPr lang="en-US" altLang="zh-CN" dirty="0" err="1"/>
              <a:t>concole</a:t>
            </a:r>
            <a:r>
              <a:rPr lang="zh-CN" altLang="en-US" dirty="0"/>
              <a:t>，</a:t>
            </a:r>
            <a:r>
              <a:rPr lang="en-US" altLang="zh-CN" dirty="0" err="1"/>
              <a:t>gcp</a:t>
            </a:r>
            <a:r>
              <a:rPr lang="zh-CN" altLang="en-US" dirty="0"/>
              <a:t>，</a:t>
            </a:r>
            <a:r>
              <a:rPr lang="en-US" altLang="zh-CN" dirty="0"/>
              <a:t>azure</a:t>
            </a:r>
            <a:r>
              <a:rPr lang="zh-CN" altLang="en-US" dirty="0"/>
              <a:t>，</a:t>
            </a:r>
            <a:r>
              <a:rPr lang="en-US" altLang="zh-CN"/>
              <a:t>redis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424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5138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Histogram</a:t>
            </a:r>
            <a:r>
              <a:rPr lang="zh-CN" altLang="en-US" dirty="0"/>
              <a:t> 和 </a:t>
            </a:r>
            <a:r>
              <a:rPr lang="en-US" altLang="zh-CN" dirty="0"/>
              <a:t>Summary</a:t>
            </a:r>
            <a:r>
              <a:rPr lang="zh-CN" altLang="en-US" dirty="0"/>
              <a:t> 都是侧重于反应数据的分布情况，可以快速判断分析系统的瓶颈所在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9155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告警方式灵活</a:t>
            </a:r>
            <a:r>
              <a:rPr lang="zh-CN" altLang="en-US" dirty="0"/>
              <a:t>，内置的告警模式已经能够适配大部分场景，如果拓展企业自定义的告警业务，只需要对接 </a:t>
            </a:r>
            <a:r>
              <a:rPr lang="en-US" altLang="zh-CN" dirty="0"/>
              <a:t>webhook </a:t>
            </a:r>
            <a:r>
              <a:rPr lang="zh-CN" altLang="en-US" dirty="0"/>
              <a:t>即可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同时支持告警信息分组、抑制、静默 高级功能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742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prometheus.io</a:t>
            </a:r>
            <a:r>
              <a:rPr lang="en-US" dirty="0"/>
              <a:t>/docs/operating/integrations/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88D6-99C9-0E4E-951B-1737B0A30C4C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474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704AFD"/>
                </a:solidFill>
              </a:rPr>
              <a:t>优势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8F43B-B70B-B048-BA68-EA32EC511255}"/>
              </a:ext>
            </a:extLst>
          </p:cNvPr>
          <p:cNvSpPr txBox="1"/>
          <p:nvPr/>
        </p:nvSpPr>
        <p:spPr>
          <a:xfrm>
            <a:off x="653021" y="2185461"/>
            <a:ext cx="10492552" cy="2122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开箱即用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Helm</a:t>
            </a:r>
            <a:r>
              <a:rPr lang="zh-CN" altLang="en-US" dirty="0"/>
              <a:t> 一键安装部署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采集友好</a:t>
            </a:r>
            <a:r>
              <a:rPr lang="en-US" altLang="zh-CN" dirty="0"/>
              <a:t>:</a:t>
            </a:r>
            <a:r>
              <a:rPr lang="zh-CN" altLang="en-US" dirty="0"/>
              <a:t> 使用</a:t>
            </a:r>
            <a:r>
              <a:rPr lang="en-US" altLang="zh-CN" dirty="0"/>
              <a:t> pull </a:t>
            </a:r>
            <a:r>
              <a:rPr lang="zh-CN" altLang="en-US" dirty="0"/>
              <a:t>模式，搭配</a:t>
            </a:r>
            <a:r>
              <a:rPr lang="en-US" altLang="zh-CN" dirty="0"/>
              <a:t>Kubernetes</a:t>
            </a:r>
            <a:r>
              <a:rPr lang="zh-CN" altLang="en-US" dirty="0"/>
              <a:t>动态服务发现</a:t>
            </a:r>
            <a:r>
              <a:rPr lang="en-US" altLang="zh-CN" dirty="0"/>
              <a:t> </a:t>
            </a:r>
            <a:r>
              <a:rPr lang="zh-CN" altLang="en-US" dirty="0"/>
              <a:t>机制，客户端无须关注服务端 </a:t>
            </a:r>
            <a:r>
              <a:rPr lang="en-US" altLang="zh-CN" dirty="0"/>
              <a:t>Server</a:t>
            </a:r>
            <a:r>
              <a:rPr lang="zh-CN" altLang="en-US" dirty="0"/>
              <a:t> 的存在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通知灵活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Alertmanager</a:t>
            </a:r>
            <a:r>
              <a:rPr lang="zh-CN" altLang="en-US" dirty="0"/>
              <a:t> 通知方式灵活，已经支持邮件、微信、</a:t>
            </a:r>
            <a:r>
              <a:rPr lang="en-US" altLang="zh-CN" dirty="0"/>
              <a:t>slack</a:t>
            </a:r>
            <a:r>
              <a:rPr lang="zh-CN" altLang="en-US" dirty="0"/>
              <a:t>、</a:t>
            </a:r>
            <a:r>
              <a:rPr lang="en-US" altLang="zh-CN" dirty="0"/>
              <a:t>webhook 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生态强大</a:t>
            </a:r>
            <a:r>
              <a:rPr lang="en-US" altLang="zh-CN" dirty="0"/>
              <a:t>:</a:t>
            </a:r>
            <a:r>
              <a:rPr lang="zh-CN" altLang="en-US" dirty="0"/>
              <a:t> 几乎所有云原生开源项目开箱自带 </a:t>
            </a:r>
            <a:r>
              <a:rPr lang="en-US" altLang="zh-CN" dirty="0"/>
              <a:t>Metrics</a:t>
            </a:r>
            <a:r>
              <a:rPr lang="zh-CN" altLang="en-US" dirty="0"/>
              <a:t> 信息或者有相关 </a:t>
            </a:r>
            <a:r>
              <a:rPr lang="en-US" altLang="zh-CN" dirty="0" err="1"/>
              <a:t>Exportor</a:t>
            </a:r>
            <a:r>
              <a:rPr lang="zh-CN" altLang="en-US" dirty="0"/>
              <a:t>，无须额外开发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对接方便</a:t>
            </a:r>
            <a:r>
              <a:rPr lang="en-US" altLang="zh-CN" dirty="0"/>
              <a:t>:</a:t>
            </a:r>
            <a:r>
              <a:rPr lang="zh-CN" altLang="en-US" dirty="0"/>
              <a:t> 几乎主流语言</a:t>
            </a:r>
            <a:r>
              <a:rPr lang="en-US" altLang="zh-CN" dirty="0"/>
              <a:t>(C#</a:t>
            </a:r>
            <a:r>
              <a:rPr lang="zh-CN" altLang="en-US" dirty="0"/>
              <a:t>、</a:t>
            </a:r>
            <a:r>
              <a:rPr lang="en-US" altLang="zh-CN" dirty="0"/>
              <a:t>Golang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Java)</a:t>
            </a:r>
            <a:r>
              <a:rPr lang="zh-CN" altLang="en-US" dirty="0"/>
              <a:t> 都有官方提供的 </a:t>
            </a:r>
            <a:r>
              <a:rPr lang="en-US" altLang="zh-CN" dirty="0"/>
              <a:t>SDK</a:t>
            </a:r>
            <a:r>
              <a:rPr lang="zh-CN" altLang="en-US" dirty="0"/>
              <a:t>，一键接入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527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5687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04AFD"/>
                </a:solidFill>
              </a:rPr>
              <a:t>Prometheus</a:t>
            </a:r>
            <a:r>
              <a:rPr lang="zh-CN" altLang="en-US" sz="4000" dirty="0">
                <a:solidFill>
                  <a:srgbClr val="704AFD"/>
                </a:solidFill>
              </a:rPr>
              <a:t> 采集策略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F8C9B-7DE3-864F-96C2-3D3F40B6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68" y="1425035"/>
            <a:ext cx="8830063" cy="53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704AFD"/>
                </a:solidFill>
              </a:rPr>
              <a:t>数据格式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B0A04-52B2-0346-A026-A7089235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724128"/>
            <a:ext cx="1340897" cy="1340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E5EF63-0941-F84E-A96A-DB02FF62716C}"/>
              </a:ext>
            </a:extLst>
          </p:cNvPr>
          <p:cNvSpPr/>
          <p:nvPr/>
        </p:nvSpPr>
        <p:spPr>
          <a:xfrm>
            <a:off x="2699965" y="2394576"/>
            <a:ext cx="722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http_requests_total{method="post",code="200"} </a:t>
            </a:r>
            <a:r>
              <a:rPr lang="en-US" altLang="zh-CN" b="1" dirty="0"/>
              <a:t>100</a:t>
            </a:r>
            <a:r>
              <a:rPr lang="en-US" b="1" dirty="0"/>
              <a:t> 1607990751000</a:t>
            </a:r>
            <a:endParaRPr lang="en-CN" b="1" dirty="0"/>
          </a:p>
        </p:txBody>
      </p:sp>
      <p:pic>
        <p:nvPicPr>
          <p:cNvPr id="1028" name="Picture 4" descr="Arrow, forward, right, turn icon - Free download">
            <a:extLst>
              <a:ext uri="{FF2B5EF4-FFF2-40B4-BE49-F238E27FC236}">
                <a16:creationId xmlns:a16="http://schemas.microsoft.com/office/drawing/2014/main" id="{CFAF93EB-3130-F846-A8EF-6E09BC57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76" y="2087123"/>
            <a:ext cx="397160" cy="3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8FCDF-4403-8446-A6BF-A625E170FECA}"/>
              </a:ext>
            </a:extLst>
          </p:cNvPr>
          <p:cNvSpPr txBox="1"/>
          <p:nvPr/>
        </p:nvSpPr>
        <p:spPr>
          <a:xfrm>
            <a:off x="9482468" y="19565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时间戳</a:t>
            </a:r>
          </a:p>
        </p:txBody>
      </p:sp>
      <p:pic>
        <p:nvPicPr>
          <p:cNvPr id="1030" name="Picture 6" descr="Arrow, up icon - Free download on Iconfinder">
            <a:extLst>
              <a:ext uri="{FF2B5EF4-FFF2-40B4-BE49-F238E27FC236}">
                <a16:creationId xmlns:a16="http://schemas.microsoft.com/office/drawing/2014/main" id="{F65871BB-9FAD-A244-A3FA-DED7294C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01" y="2087123"/>
            <a:ext cx="369332" cy="3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00008-3A68-EE46-A745-B4E7EE00E3DC}"/>
              </a:ext>
            </a:extLst>
          </p:cNvPr>
          <p:cNvSpPr txBox="1"/>
          <p:nvPr/>
        </p:nvSpPr>
        <p:spPr>
          <a:xfrm>
            <a:off x="7350118" y="17177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采样值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25854-9BCA-A249-A621-7E3DE1649FB2}"/>
              </a:ext>
            </a:extLst>
          </p:cNvPr>
          <p:cNvSpPr txBox="1"/>
          <p:nvPr/>
        </p:nvSpPr>
        <p:spPr>
          <a:xfrm>
            <a:off x="4742822" y="2394576"/>
            <a:ext cx="265276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pic>
        <p:nvPicPr>
          <p:cNvPr id="1032" name="Picture 8" descr="Arrows, direction, line, up icon - Free download">
            <a:extLst>
              <a:ext uri="{FF2B5EF4-FFF2-40B4-BE49-F238E27FC236}">
                <a16:creationId xmlns:a16="http://schemas.microsoft.com/office/drawing/2014/main" id="{66FC087C-7D6F-6C44-8A90-32097F0F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88" y="198957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6867AF-DC97-4F47-B2B9-F1F6CE0FC450}"/>
              </a:ext>
            </a:extLst>
          </p:cNvPr>
          <p:cNvSpPr txBox="1"/>
          <p:nvPr/>
        </p:nvSpPr>
        <p:spPr>
          <a:xfrm>
            <a:off x="5763350" y="17177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label</a:t>
            </a:r>
          </a:p>
        </p:txBody>
      </p:sp>
      <p:pic>
        <p:nvPicPr>
          <p:cNvPr id="1034" name="Picture 10" descr="Arrows, up, upload icon - Free download on Iconfinder">
            <a:extLst>
              <a:ext uri="{FF2B5EF4-FFF2-40B4-BE49-F238E27FC236}">
                <a16:creationId xmlns:a16="http://schemas.microsoft.com/office/drawing/2014/main" id="{9181F9D9-10CE-394D-B63A-071B2FD8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85" y="2087123"/>
            <a:ext cx="375836" cy="3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BFEE9F-4B49-D04E-A3C0-AA107A5A247F}"/>
              </a:ext>
            </a:extLst>
          </p:cNvPr>
          <p:cNvSpPr txBox="1"/>
          <p:nvPr/>
        </p:nvSpPr>
        <p:spPr>
          <a:xfrm>
            <a:off x="3379779" y="1720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指标名称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B9D21-8FDF-6841-BBBD-ECA1E54DD234}"/>
              </a:ext>
            </a:extLst>
          </p:cNvPr>
          <p:cNvSpPr txBox="1"/>
          <p:nvPr/>
        </p:nvSpPr>
        <p:spPr>
          <a:xfrm>
            <a:off x="408940" y="4065014"/>
            <a:ext cx="1073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 四大数据类型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Counter,</a:t>
            </a:r>
            <a:r>
              <a:rPr lang="zh-CN" altLang="en-US" dirty="0"/>
              <a:t> 计数器类型，除非系统发生重置，只增不减。一般用于</a:t>
            </a:r>
            <a:r>
              <a:rPr lang="zh-CN" altLang="en-CN" dirty="0"/>
              <a:t>累加值</a:t>
            </a:r>
            <a:r>
              <a:rPr lang="zh-CN" altLang="en-US" dirty="0"/>
              <a:t>，请求次数，错误发生次数等。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Gauge,</a:t>
            </a:r>
            <a:r>
              <a:rPr lang="zh-CN" altLang="en-US" dirty="0"/>
              <a:t> 仪表盘类型，可增可减，用于反应当前应用的状态，内存使用率，</a:t>
            </a:r>
            <a:r>
              <a:rPr lang="en-US" altLang="zh-CN" dirty="0"/>
              <a:t>CPU </a:t>
            </a:r>
            <a:r>
              <a:rPr lang="zh-CN" altLang="en-US" dirty="0"/>
              <a:t>使用率等。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Histogram,</a:t>
            </a:r>
            <a:r>
              <a:rPr lang="zh-CN" altLang="en-US" dirty="0"/>
              <a:t> 直方图类型，对一段时间的数据进行采样，统计指定区间以及总数，反应数据的分布情况。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Summary,</a:t>
            </a:r>
            <a:r>
              <a:rPr lang="zh-CN" altLang="en-US" dirty="0"/>
              <a:t> 摘要类型，和 </a:t>
            </a:r>
            <a:r>
              <a:rPr lang="en-US" altLang="zh-CN" dirty="0"/>
              <a:t>Histogram</a:t>
            </a:r>
            <a:r>
              <a:rPr lang="zh-CN" altLang="en-US" dirty="0"/>
              <a:t> 类似，但是客户端直接计算并存储了 </a:t>
            </a:r>
            <a:r>
              <a:rPr lang="en-US" dirty="0"/>
              <a:t>quantile</a:t>
            </a:r>
            <a:r>
              <a:rPr lang="zh-CN" altLang="en-US" dirty="0"/>
              <a:t> 的值。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997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 err="1">
                <a:solidFill>
                  <a:srgbClr val="704AFD"/>
                </a:solidFill>
              </a:rPr>
              <a:t>Alertmanager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48C70-16FA-CD41-82C4-5AF18FF4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57499"/>
            <a:ext cx="10617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595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704AFD"/>
                </a:solidFill>
              </a:rPr>
              <a:t>Remote</a:t>
            </a:r>
            <a:r>
              <a:rPr lang="zh-CN" altLang="en-US" sz="4000" dirty="0">
                <a:solidFill>
                  <a:srgbClr val="704AFD"/>
                </a:solidFill>
              </a:rPr>
              <a:t> </a:t>
            </a:r>
            <a:r>
              <a:rPr lang="en-US" altLang="zh-CN" sz="4000" dirty="0">
                <a:solidFill>
                  <a:srgbClr val="704AFD"/>
                </a:solidFill>
              </a:rPr>
              <a:t>write</a:t>
            </a:r>
          </a:p>
        </p:txBody>
      </p:sp>
      <p:pic>
        <p:nvPicPr>
          <p:cNvPr id="1026" name="Picture 2" descr="Remote read and write architecture">
            <a:extLst>
              <a:ext uri="{FF2B5EF4-FFF2-40B4-BE49-F238E27FC236}">
                <a16:creationId xmlns:a16="http://schemas.microsoft.com/office/drawing/2014/main" id="{AF353833-2283-EC43-A6D5-D8863B48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754660"/>
            <a:ext cx="8826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53E158-68D0-794D-AC31-4D7E0A6F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65" y="2973860"/>
            <a:ext cx="4072852" cy="3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595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704AFD"/>
                </a:solidFill>
              </a:rPr>
              <a:t>NET</a:t>
            </a:r>
            <a:r>
              <a:rPr lang="zh-CN" altLang="en-US" sz="4000" dirty="0">
                <a:solidFill>
                  <a:srgbClr val="704AFD"/>
                </a:solidFill>
              </a:rPr>
              <a:t> </a:t>
            </a:r>
            <a:r>
              <a:rPr lang="en-US" altLang="zh-CN" sz="4000" dirty="0">
                <a:solidFill>
                  <a:srgbClr val="704AFD"/>
                </a:solidFill>
              </a:rPr>
              <a:t>Core</a:t>
            </a:r>
            <a:r>
              <a:rPr lang="zh-CN" altLang="en-US" sz="4000" dirty="0">
                <a:solidFill>
                  <a:srgbClr val="704AFD"/>
                </a:solidFill>
              </a:rPr>
              <a:t> 如何接入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A7CF23-50B3-F346-B166-6C9B78E92B9F}"/>
              </a:ext>
            </a:extLst>
          </p:cNvPr>
          <p:cNvSpPr/>
          <p:nvPr/>
        </p:nvSpPr>
        <p:spPr>
          <a:xfrm>
            <a:off x="408940" y="1826500"/>
            <a:ext cx="5233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① </a:t>
            </a:r>
            <a:r>
              <a:rPr lang="en-CN" dirty="0"/>
              <a:t>dotnet add package prometheus-net.AspNetCore</a:t>
            </a:r>
          </a:p>
        </p:txBody>
      </p:sp>
    </p:spTree>
    <p:extLst>
      <p:ext uri="{BB962C8B-B14F-4D97-AF65-F5344CB8AC3E}">
        <p14:creationId xmlns:p14="http://schemas.microsoft.com/office/powerpoint/2010/main" val="91164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595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704AFD"/>
                </a:solidFill>
              </a:rPr>
              <a:t>典型应用场景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77CBF-E756-214A-ADE2-C25F800E163F}"/>
              </a:ext>
            </a:extLst>
          </p:cNvPr>
          <p:cNvSpPr txBox="1"/>
          <p:nvPr/>
        </p:nvSpPr>
        <p:spPr>
          <a:xfrm>
            <a:off x="408940" y="2117107"/>
            <a:ext cx="5089855" cy="1668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更加科学的辅助开发人员进行应用的容量规划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"/>
              </a:rPr>
              <a:t>关键业务埋点</a:t>
            </a:r>
            <a:r>
              <a:rPr lang="zh-CN" altLang="en-US" dirty="0">
                <a:latin typeface=""/>
              </a:rPr>
              <a:t>、</a:t>
            </a:r>
            <a:r>
              <a:rPr lang="en-US" dirty="0" err="1">
                <a:latin typeface=""/>
              </a:rPr>
              <a:t>判断业务健康程度</a:t>
            </a:r>
            <a:endParaRPr lang="en-US" dirty="0">
              <a:latin typeface="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"/>
              </a:rPr>
              <a:t>分布式系统排错</a:t>
            </a:r>
            <a:r>
              <a:rPr lang="zh-CN" altLang="en-US" dirty="0">
                <a:latin typeface=""/>
              </a:rPr>
              <a:t>、</a:t>
            </a:r>
            <a:r>
              <a:rPr lang="en-US" dirty="0" err="1">
                <a:latin typeface=""/>
              </a:rPr>
              <a:t>性能分析利器</a:t>
            </a:r>
            <a:endParaRPr lang="en-US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462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595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rgbClr val="704AFD"/>
                </a:solidFill>
              </a:rPr>
              <a:t>不止于监控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290B900-54ED-B54D-AE38-FF1862A7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6" y="1398775"/>
            <a:ext cx="3576711" cy="26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1D70D9DE-C214-9E4F-B640-34D6CE41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12" y="1438372"/>
            <a:ext cx="3526476" cy="264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DD58A80A-93BA-A443-BD00-32490013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43" y="4119595"/>
            <a:ext cx="3576713" cy="26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D3BC53-7166-B24E-BF29-89143C2AC824}"/>
              </a:ext>
            </a:extLst>
          </p:cNvPr>
          <p:cNvSpPr/>
          <p:nvPr/>
        </p:nvSpPr>
        <p:spPr>
          <a:xfrm>
            <a:off x="8111005" y="5674930"/>
            <a:ext cx="3812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https://copyconstruct.medium.com/monitoring-in-the-time-of-cloud-native-c87c7a5bfa3e</a:t>
            </a:r>
          </a:p>
        </p:txBody>
      </p:sp>
      <p:pic>
        <p:nvPicPr>
          <p:cNvPr id="1032" name="Picture 8" descr="Arrow, right icon - Free download on Iconfinder">
            <a:extLst>
              <a:ext uri="{FF2B5EF4-FFF2-40B4-BE49-F238E27FC236}">
                <a16:creationId xmlns:a16="http://schemas.microsoft.com/office/drawing/2014/main" id="{FB0B232A-8FA5-B24F-B5EC-98DC65D1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33" y="1745586"/>
            <a:ext cx="1683414" cy="16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row, down-left, enter, reply icon - Free download">
            <a:extLst>
              <a:ext uri="{FF2B5EF4-FFF2-40B4-BE49-F238E27FC236}">
                <a16:creationId xmlns:a16="http://schemas.microsoft.com/office/drawing/2014/main" id="{28CA7D21-28DF-2B4B-A2E9-1A8E387D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12" y="4079999"/>
            <a:ext cx="1013767" cy="10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3993C3-DE0D-4AF5-8399-168628B39C8A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E1535A-0704-3E43-BF70-F5C7803AC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7228" y="2598003"/>
            <a:ext cx="1045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704AFD"/>
                </a:solidFill>
              </a:rPr>
              <a:t>.NET</a:t>
            </a:r>
            <a:r>
              <a:rPr lang="zh-CN" altLang="en-US" sz="4800" dirty="0">
                <a:solidFill>
                  <a:srgbClr val="704AFD"/>
                </a:solidFill>
              </a:rPr>
              <a:t> </a:t>
            </a:r>
            <a:r>
              <a:rPr lang="en-US" altLang="zh-CN" sz="4800" dirty="0">
                <a:solidFill>
                  <a:srgbClr val="704AFD"/>
                </a:solidFill>
              </a:rPr>
              <a:t>Core</a:t>
            </a:r>
            <a:r>
              <a:rPr lang="zh-CN" altLang="en-US" sz="4800" dirty="0">
                <a:solidFill>
                  <a:srgbClr val="704AFD"/>
                </a:solidFill>
              </a:rPr>
              <a:t> 在可观测性方面的一些思考</a:t>
            </a:r>
            <a:endParaRPr lang="en-US" altLang="zh-CN" sz="4800" dirty="0">
              <a:solidFill>
                <a:srgbClr val="704AFD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E1940-90EA-4344-BD9E-1DB19012AF28}"/>
              </a:ext>
            </a:extLst>
          </p:cNvPr>
          <p:cNvSpPr txBox="1"/>
          <p:nvPr/>
        </p:nvSpPr>
        <p:spPr>
          <a:xfrm>
            <a:off x="4412955" y="4101876"/>
            <a:ext cx="39896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704AFD"/>
                </a:solidFill>
              </a:rPr>
              <a:t>张潇</a:t>
            </a:r>
            <a:r>
              <a:rPr lang="en-US" altLang="zh-CN" sz="3600" dirty="0">
                <a:solidFill>
                  <a:srgbClr val="704AFD"/>
                </a:solidFill>
              </a:rPr>
              <a:t>   </a:t>
            </a:r>
          </a:p>
          <a:p>
            <a:r>
              <a:rPr lang="en-US" altLang="zh-CN" sz="2400" dirty="0">
                <a:solidFill>
                  <a:srgbClr val="704AFD"/>
                </a:solidFill>
              </a:rPr>
              <a:t>DaoCloud – </a:t>
            </a:r>
            <a:r>
              <a:rPr lang="zh-CN" altLang="en-US" sz="2400" dirty="0">
                <a:solidFill>
                  <a:srgbClr val="704AFD"/>
                </a:solidFill>
              </a:rPr>
              <a:t>软件开发工程师</a:t>
            </a:r>
            <a:endParaRPr lang="en-US" altLang="zh-CN" sz="2400" dirty="0">
              <a:solidFill>
                <a:srgbClr val="704AFD"/>
              </a:solidFill>
            </a:endParaRPr>
          </a:p>
          <a:p>
            <a:r>
              <a:rPr lang="en-US" altLang="zh-CN" sz="2400" dirty="0">
                <a:solidFill>
                  <a:srgbClr val="704AFD"/>
                </a:solidFill>
              </a:rPr>
              <a:t>2020-12-19</a:t>
            </a:r>
            <a:endParaRPr lang="zh-CN" altLang="en-US" sz="2400" dirty="0">
              <a:solidFill>
                <a:srgbClr val="704AF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704AFD"/>
                </a:solidFill>
              </a:rPr>
              <a:t>About</a:t>
            </a:r>
            <a:r>
              <a:rPr lang="zh-CN" altLang="en-US" sz="4000" dirty="0">
                <a:solidFill>
                  <a:srgbClr val="704AFD"/>
                </a:solidFill>
              </a:rPr>
              <a:t> </a:t>
            </a:r>
            <a:r>
              <a:rPr lang="en-US" altLang="zh-CN" sz="4000" dirty="0">
                <a:solidFill>
                  <a:srgbClr val="704AFD"/>
                </a:solidFill>
              </a:rPr>
              <a:t>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AEFE0-E7A2-B648-9FD4-E0A64220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0" y="2639677"/>
            <a:ext cx="1532350" cy="2143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D1719-4D11-5E4F-B2C3-577E1BCC532B}"/>
              </a:ext>
            </a:extLst>
          </p:cNvPr>
          <p:cNvSpPr/>
          <p:nvPr/>
        </p:nvSpPr>
        <p:spPr>
          <a:xfrm>
            <a:off x="2921000" y="2690336"/>
            <a:ext cx="6350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latin typeface=""/>
              </a:rPr>
              <a:t>我叫张潇</a:t>
            </a:r>
            <a:r>
              <a:rPr lang="zh-CN" altLang="en-US" dirty="0">
                <a:latin typeface=""/>
              </a:rPr>
              <a:t>，</a:t>
            </a:r>
            <a:r>
              <a:rPr lang="en-CN" dirty="0">
                <a:latin typeface=""/>
              </a:rPr>
              <a:t>目前在上海 </a:t>
            </a:r>
            <a:r>
              <a:rPr lang="en-US" altLang="zh-CN" dirty="0">
                <a:latin typeface=""/>
              </a:rPr>
              <a:t>D</a:t>
            </a:r>
            <a:r>
              <a:rPr lang="en-CN" dirty="0">
                <a:latin typeface=""/>
              </a:rPr>
              <a:t>ao</a:t>
            </a:r>
            <a:r>
              <a:rPr lang="en-US" altLang="zh-CN" dirty="0">
                <a:latin typeface=""/>
              </a:rPr>
              <a:t>C</a:t>
            </a:r>
            <a:r>
              <a:rPr lang="en-CN" dirty="0">
                <a:latin typeface=""/>
              </a:rPr>
              <a:t>loud 工作，任职 </a:t>
            </a:r>
            <a:r>
              <a:rPr lang="en-US" altLang="zh-CN" dirty="0">
                <a:latin typeface=""/>
              </a:rPr>
              <a:t>P</a:t>
            </a:r>
            <a:r>
              <a:rPr lang="en-CN" dirty="0">
                <a:latin typeface=""/>
              </a:rPr>
              <a:t>aas 云平台软件开发工程师，最近主要负责 </a:t>
            </a:r>
            <a:r>
              <a:rPr lang="en-US" altLang="zh-CN" dirty="0">
                <a:latin typeface=""/>
              </a:rPr>
              <a:t>P</a:t>
            </a:r>
            <a:r>
              <a:rPr lang="en-CN" dirty="0">
                <a:latin typeface=""/>
              </a:rPr>
              <a:t>aas 云台监控套件的研发工作</a:t>
            </a:r>
            <a:r>
              <a:rPr lang="zh-CN" altLang="en-US" dirty="0">
                <a:latin typeface=""/>
              </a:rPr>
              <a:t>。</a:t>
            </a:r>
            <a:r>
              <a:rPr lang="en-CN" dirty="0">
                <a:latin typeface=""/>
              </a:rPr>
              <a:t>空闲时间也会参与 kubernetes 代码贡献，目前也是 kubernetes 社区的 member</a:t>
            </a:r>
            <a:r>
              <a:rPr lang="zh-CN" altLang="en-US" dirty="0">
                <a:latin typeface=""/>
              </a:rPr>
              <a:t>。</a:t>
            </a:r>
            <a:endParaRPr lang="en-US" altLang="zh-CN" dirty="0">
              <a:latin typeface=""/>
            </a:endParaRPr>
          </a:p>
          <a:p>
            <a:endParaRPr lang="en-US" dirty="0">
              <a:latin typeface=""/>
            </a:endParaRPr>
          </a:p>
          <a:p>
            <a:r>
              <a:rPr lang="zh-CN" altLang="en-US" dirty="0">
                <a:latin typeface=""/>
              </a:rPr>
              <a:t>同时也非常荣幸的在 </a:t>
            </a:r>
            <a:r>
              <a:rPr lang="en-US" altLang="zh-CN" dirty="0">
                <a:latin typeface=""/>
              </a:rPr>
              <a:t>.NET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Conf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China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2019</a:t>
            </a:r>
            <a:r>
              <a:rPr lang="zh-CN" altLang="en-US" dirty="0">
                <a:latin typeface=""/>
              </a:rPr>
              <a:t> 分享了关于应用上云的议题；以及在 </a:t>
            </a:r>
            <a:r>
              <a:rPr lang="en-US" altLang="zh-CN" dirty="0">
                <a:latin typeface=""/>
              </a:rPr>
              <a:t>CNCF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2020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 err="1">
                <a:latin typeface=""/>
              </a:rPr>
              <a:t>KubeCon</a:t>
            </a:r>
            <a:r>
              <a:rPr lang="zh-CN" altLang="en-US" dirty="0">
                <a:latin typeface=""/>
              </a:rPr>
              <a:t> 进行了 </a:t>
            </a:r>
            <a:r>
              <a:rPr lang="en-US" altLang="zh-CN" dirty="0">
                <a:latin typeface=""/>
              </a:rPr>
              <a:t>Windows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Container</a:t>
            </a:r>
            <a:r>
              <a:rPr lang="zh-CN" altLang="en-US" dirty="0">
                <a:latin typeface=""/>
              </a:rPr>
              <a:t> 相关主题分享</a:t>
            </a:r>
            <a:endParaRPr lang="en-US" altLang="zh-CN" dirty="0">
              <a:latin typeface=""/>
            </a:endParaRPr>
          </a:p>
          <a:p>
            <a:endParaRPr lang="en-US" dirty="0">
              <a:latin typeface=""/>
            </a:endParaRPr>
          </a:p>
          <a:p>
            <a:r>
              <a:rPr lang="en-US" altLang="zh-CN" dirty="0">
                <a:latin typeface=""/>
              </a:rPr>
              <a:t>https://</a:t>
            </a:r>
            <a:r>
              <a:rPr lang="en-US" altLang="zh-CN" dirty="0" err="1">
                <a:latin typeface=""/>
              </a:rPr>
              <a:t>github.com</a:t>
            </a:r>
            <a:r>
              <a:rPr lang="en-US" altLang="zh-CN" dirty="0">
                <a:latin typeface=""/>
              </a:rPr>
              <a:t>/wawa0210</a:t>
            </a:r>
            <a:endParaRPr lang="en-CN" dirty="0">
              <a:latin typeface=""/>
            </a:endParaRPr>
          </a:p>
          <a:p>
            <a:endParaRPr lang="en-CN" dirty="0">
              <a:latin typeface="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704AFD"/>
                </a:solidFill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8BAD4-61A8-854F-8DA9-1FB033A29925}"/>
              </a:ext>
            </a:extLst>
          </p:cNvPr>
          <p:cNvSpPr txBox="1"/>
          <p:nvPr/>
        </p:nvSpPr>
        <p:spPr>
          <a:xfrm>
            <a:off x="1052286" y="2431143"/>
            <a:ext cx="3760966" cy="2778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应用上云的下半场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应该思考什么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"/>
              </a:rPr>
              <a:t>可观测性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关于云原生监控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拥抱云原生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案例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894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704AFD"/>
                </a:solidFill>
              </a:rPr>
              <a:t>上云之后，如何怎样保驾护航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DDA7E-44B9-9A4A-9989-2168C82CA1AD}"/>
              </a:ext>
            </a:extLst>
          </p:cNvPr>
          <p:cNvSpPr txBox="1"/>
          <p:nvPr/>
        </p:nvSpPr>
        <p:spPr>
          <a:xfrm>
            <a:off x="408940" y="2196739"/>
            <a:ext cx="3935693" cy="4597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j-ea"/>
                <a:ea typeface="+mj-ea"/>
              </a:rPr>
              <a:t>基础设施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sym typeface="Wingdings" pitchFamily="2" charset="2"/>
              </a:rPr>
              <a:t>容器化</a:t>
            </a:r>
            <a:endParaRPr lang="en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All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in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K</a:t>
            </a:r>
            <a:r>
              <a:rPr lang="en-CN" altLang="zh-CN" dirty="0">
                <a:latin typeface="+mj-ea"/>
                <a:ea typeface="+mj-ea"/>
              </a:rPr>
              <a:t>ubernetes </a:t>
            </a:r>
            <a:endParaRPr lang="en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j-ea"/>
                <a:ea typeface="+mj-ea"/>
              </a:rPr>
              <a:t>应用架构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sym typeface="Wingdings" pitchFamily="2" charset="2"/>
              </a:rPr>
              <a:t>单体应用 </a:t>
            </a:r>
            <a:r>
              <a:rPr lang="en-US" altLang="zh-CN" dirty="0">
                <a:latin typeface="+mj-ea"/>
                <a:sym typeface="Wingdings" pitchFamily="2" charset="2"/>
              </a:rPr>
              <a:t></a:t>
            </a:r>
            <a:r>
              <a:rPr lang="zh-CN" altLang="en-US" dirty="0">
                <a:latin typeface="+mj-ea"/>
                <a:sym typeface="Wingdings" pitchFamily="2" charset="2"/>
              </a:rPr>
              <a:t> 微服务应用</a:t>
            </a:r>
            <a:endParaRPr lang="en-US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sym typeface="Wingdings" pitchFamily="2" charset="2"/>
              </a:rPr>
              <a:t>紧耦合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lang="zh-CN" altLang="en-US" dirty="0">
                <a:latin typeface="+mj-ea"/>
                <a:ea typeface="+mj-ea"/>
                <a:sym typeface="Wingdings" pitchFamily="2" charset="2"/>
              </a:rPr>
              <a:t> 松耦合</a:t>
            </a:r>
            <a:endParaRPr lang="en-US" altLang="zh-CN" dirty="0">
              <a:latin typeface="+mj-ea"/>
              <a:ea typeface="+mj-ea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sym typeface="Wingdings" pitchFamily="2" charset="2"/>
              </a:rPr>
              <a:t>部署拓扑愈加复杂</a:t>
            </a:r>
            <a:endParaRPr lang="en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j-ea"/>
                <a:ea typeface="+mj-ea"/>
              </a:rPr>
              <a:t>生命周期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DevOps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pipeline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sym typeface="Wingdings" pitchFamily="2" charset="2"/>
              </a:rPr>
              <a:t>发布周期频繁</a:t>
            </a:r>
            <a:r>
              <a:rPr lang="zh-CN" altLang="en-US" dirty="0">
                <a:latin typeface="+mj-ea"/>
                <a:ea typeface="+mj-ea"/>
              </a:rPr>
              <a:t>、迭代快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灰度发布、发布策略愈加灵活</a:t>
            </a: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4AE50E1A-D4D3-BD4D-8818-7568BBDF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43" y="2612278"/>
            <a:ext cx="5028517" cy="3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B4BAC-EAC7-B041-8758-EA64627BEF98}"/>
              </a:ext>
            </a:extLst>
          </p:cNvPr>
          <p:cNvSpPr txBox="1"/>
          <p:nvPr/>
        </p:nvSpPr>
        <p:spPr>
          <a:xfrm>
            <a:off x="313253" y="1499497"/>
            <a:ext cx="11213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应用上云之后，我们的面对的时间愈加复杂，不论是在软件部署所需的基础设施，还是本身的应用</a:t>
            </a:r>
            <a:endParaRPr lang="en-US" altLang="zh-CN" sz="2000" dirty="0"/>
          </a:p>
          <a:p>
            <a:r>
              <a:rPr lang="zh-CN" altLang="en-US" sz="2000" dirty="0"/>
              <a:t>架构，以及对应的生命周期，都与上云前差异很大。</a:t>
            </a:r>
            <a:endParaRPr lang="en-CN" sz="2000" dirty="0"/>
          </a:p>
        </p:txBody>
      </p:sp>
      <p:pic>
        <p:nvPicPr>
          <p:cNvPr id="4098" name="Picture 2" descr="Arrow, right icon - Free download on Iconfinder">
            <a:extLst>
              <a:ext uri="{FF2B5EF4-FFF2-40B4-BE49-F238E27FC236}">
                <a16:creationId xmlns:a16="http://schemas.microsoft.com/office/drawing/2014/main" id="{E3AE2D92-7A39-974A-8A10-5076C672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26" y="3266440"/>
            <a:ext cx="1910080" cy="19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7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rgbClr val="704AFD"/>
                </a:solidFill>
              </a:rPr>
              <a:t>可观测性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7641056-CFA5-C941-8A6C-FC09A4C9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65" y="2235680"/>
            <a:ext cx="5574443" cy="20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AE3AEE-CF84-114A-B197-17F144B8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708" y="1638058"/>
            <a:ext cx="1273281" cy="2688038"/>
          </a:xfrm>
          <a:prstGeom prst="rect">
            <a:avLst/>
          </a:prstGeom>
        </p:spPr>
      </p:pic>
      <p:pic>
        <p:nvPicPr>
          <p:cNvPr id="3080" name="Picture 8" descr="沪打浦路隧道、人民路隧道交通恢复正常-浦路隧道拥堵人民路上海路树木击倒积水政局曹磊-上海频道-东方网">
            <a:extLst>
              <a:ext uri="{FF2B5EF4-FFF2-40B4-BE49-F238E27FC236}">
                <a16:creationId xmlns:a16="http://schemas.microsoft.com/office/drawing/2014/main" id="{150990C3-0CC2-7444-A632-058C0EDD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0" y="1691092"/>
            <a:ext cx="4128924" cy="26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AEDE9D-9120-0E42-B5C4-3B91F8EC5548}"/>
              </a:ext>
            </a:extLst>
          </p:cNvPr>
          <p:cNvSpPr/>
          <p:nvPr/>
        </p:nvSpPr>
        <p:spPr>
          <a:xfrm>
            <a:off x="254240" y="5166908"/>
            <a:ext cx="1096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+mn-ea"/>
              </a:rPr>
              <a:t>早在软件行业之外，可观测性在我们的生活中已应用在生活的方方面面。因为交通行业大数据的发展，我们能够实时「看见」道路交通情况，进而更好的选择交通出行方式；因为医学的大力发展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胃镜、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超、</a:t>
            </a:r>
            <a:r>
              <a:rPr lang="en-US" altLang="zh-CN" dirty="0">
                <a:latin typeface="+mn-ea"/>
              </a:rPr>
              <a:t>CT</a:t>
            </a:r>
            <a:r>
              <a:rPr lang="zh-CN" altLang="en-US" dirty="0">
                <a:latin typeface="+mn-ea"/>
              </a:rPr>
              <a:t>、核磁共振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，我们不仅能通过望闻问切，还能真实的「看见」我们身体的内部状态，从而才能得出正确的判断。</a:t>
            </a:r>
            <a:endParaRPr lang="en-CN" dirty="0">
              <a:latin typeface="+mn-ea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1711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704AFD"/>
                </a:solidFill>
              </a:rPr>
              <a:t>云原生可观测性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pic>
        <p:nvPicPr>
          <p:cNvPr id="6146" name="Picture 2" descr="The difference between Event Logging and Tracing in Observability">
            <a:extLst>
              <a:ext uri="{FF2B5EF4-FFF2-40B4-BE49-F238E27FC236}">
                <a16:creationId xmlns:a16="http://schemas.microsoft.com/office/drawing/2014/main" id="{FF9A6CC6-A659-6F44-82A0-085E2544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1" y="2570480"/>
            <a:ext cx="592378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for post">
            <a:extLst>
              <a:ext uri="{FF2B5EF4-FFF2-40B4-BE49-F238E27FC236}">
                <a16:creationId xmlns:a16="http://schemas.microsoft.com/office/drawing/2014/main" id="{DFEC3988-2692-3D41-AD3A-988261A3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51" y="4331871"/>
            <a:ext cx="3332128" cy="23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DB35E-E578-A249-BA26-0FE6F28309F1}"/>
              </a:ext>
            </a:extLst>
          </p:cNvPr>
          <p:cNvSpPr txBox="1"/>
          <p:nvPr/>
        </p:nvSpPr>
        <p:spPr>
          <a:xfrm>
            <a:off x="701040" y="1524000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云原生可观测性由指标、日志、跟踪构建而成</a:t>
            </a:r>
            <a:r>
              <a:rPr lang="en-US" altLang="zh-CN" dirty="0"/>
              <a:t>,</a:t>
            </a:r>
            <a:r>
              <a:rPr lang="zh-CN" altLang="en-US" dirty="0"/>
              <a:t>逐渐递进，透过现象看本质。</a:t>
            </a:r>
            <a:endParaRPr lang="en-CN" dirty="0"/>
          </a:p>
        </p:txBody>
      </p:sp>
      <p:pic>
        <p:nvPicPr>
          <p:cNvPr id="6150" name="Picture 6" descr="冰山模型可解釋外顯特質及內隱特質">
            <a:extLst>
              <a:ext uri="{FF2B5EF4-FFF2-40B4-BE49-F238E27FC236}">
                <a16:creationId xmlns:a16="http://schemas.microsoft.com/office/drawing/2014/main" id="{A3548A2E-6258-C846-87B7-3D39162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51" y="2042160"/>
            <a:ext cx="3332128" cy="217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rrow icon - Free download on Iconfinder">
            <a:extLst>
              <a:ext uri="{FF2B5EF4-FFF2-40B4-BE49-F238E27FC236}">
                <a16:creationId xmlns:a16="http://schemas.microsoft.com/office/drawing/2014/main" id="{0CD772C8-A95E-9145-9305-2BA8699E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40" y="3719231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5329F1C-413E-6C41-A903-4C5E6EA3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0" y="2570480"/>
            <a:ext cx="633561" cy="63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6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704AFD"/>
                </a:solidFill>
              </a:rPr>
              <a:t>云原生监控</a:t>
            </a:r>
            <a:endParaRPr lang="en-US" altLang="zh-CN" sz="4000" dirty="0">
              <a:solidFill>
                <a:srgbClr val="704AFD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186DF-250C-084A-8215-2F63FBFAEDDA}"/>
              </a:ext>
            </a:extLst>
          </p:cNvPr>
          <p:cNvSpPr/>
          <p:nvPr/>
        </p:nvSpPr>
        <p:spPr>
          <a:xfrm>
            <a:off x="469100" y="2298035"/>
            <a:ext cx="996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46464"/>
                </a:solidFill>
                <a:latin typeface="-apple-system"/>
              </a:rPr>
              <a:t>监控</a:t>
            </a:r>
            <a:r>
              <a:rPr lang="en-US" altLang="zh-CN" sz="2000" b="1" dirty="0">
                <a:solidFill>
                  <a:srgbClr val="646464"/>
                </a:solidFill>
                <a:latin typeface="-apple-system"/>
              </a:rPr>
              <a:t>:</a:t>
            </a:r>
            <a:r>
              <a:rPr lang="zh-CN" altLang="en-US" sz="2000" b="1" dirty="0">
                <a:solidFill>
                  <a:srgbClr val="646464"/>
                </a:solidFill>
                <a:latin typeface="-apple-system"/>
              </a:rPr>
              <a:t> 观察并检查一段时间内某事物的进度或质量</a:t>
            </a:r>
            <a:r>
              <a:rPr lang="en-US" altLang="zh-CN" sz="2000" b="1" dirty="0">
                <a:solidFill>
                  <a:srgbClr val="646464"/>
                </a:solidFill>
                <a:latin typeface="-apple-system"/>
              </a:rPr>
              <a:t>; </a:t>
            </a:r>
            <a:r>
              <a:rPr lang="zh-CN" altLang="en-US" sz="2000" b="1" dirty="0">
                <a:solidFill>
                  <a:srgbClr val="646464"/>
                </a:solidFill>
                <a:latin typeface="-apple-system"/>
              </a:rPr>
              <a:t>继续进行系统审查，保持定期监督。</a:t>
            </a:r>
            <a:endParaRPr lang="en-C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9B4FD-7D83-D94E-8AE2-0394FFDB48D3}"/>
              </a:ext>
            </a:extLst>
          </p:cNvPr>
          <p:cNvSpPr txBox="1"/>
          <p:nvPr/>
        </p:nvSpPr>
        <p:spPr>
          <a:xfrm>
            <a:off x="469100" y="3032235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云原生场景下的监控亦是如此。同时也应该具备更多的特性解决云原生场景下的问题，实现对平台、</a:t>
            </a:r>
            <a:endParaRPr lang="en-US" altLang="zh-CN" sz="2000" dirty="0"/>
          </a:p>
          <a:p>
            <a:r>
              <a:rPr lang="zh-CN" altLang="en-US" sz="2000" dirty="0"/>
              <a:t>基础设施、应用服务等多层级的资源全方面的监控，以人为中心、对开发者相对友好</a:t>
            </a:r>
            <a:endParaRPr lang="en-CN" sz="2000" dirty="0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B391D7F5-2872-484D-9A26-16E8DC61BEB3}"/>
              </a:ext>
            </a:extLst>
          </p:cNvPr>
          <p:cNvSpPr txBox="1"/>
          <p:nvPr/>
        </p:nvSpPr>
        <p:spPr>
          <a:xfrm>
            <a:off x="3572384" y="5432250"/>
            <a:ext cx="20589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b="1" dirty="0" err="1"/>
              <a:t>实时洞察</a:t>
            </a:r>
            <a:endParaRPr lang="en-US" altLang="zh-CN" sz="2000" b="1" dirty="0"/>
          </a:p>
        </p:txBody>
      </p:sp>
      <p:pic>
        <p:nvPicPr>
          <p:cNvPr id="9" name="图片 17" descr="图片包含 游戏机, 画&#10;&#10;已自动生成说明">
            <a:extLst>
              <a:ext uri="{FF2B5EF4-FFF2-40B4-BE49-F238E27FC236}">
                <a16:creationId xmlns:a16="http://schemas.microsoft.com/office/drawing/2014/main" id="{DEB56342-0409-ED42-B32E-1AF7F01B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48" y="4380583"/>
            <a:ext cx="990600" cy="1022684"/>
          </a:xfrm>
          <a:prstGeom prst="rect">
            <a:avLst/>
          </a:prstGeom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B985F4C5-DEC6-4840-BFC9-0C80AD07FAAC}"/>
              </a:ext>
            </a:extLst>
          </p:cNvPr>
          <p:cNvSpPr txBox="1"/>
          <p:nvPr/>
        </p:nvSpPr>
        <p:spPr>
          <a:xfrm>
            <a:off x="962014" y="5464774"/>
            <a:ext cx="191099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开箱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即用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6" descr="图片包含 游戏机, 画&#10;&#10;已自动生成说明">
            <a:extLst>
              <a:ext uri="{FF2B5EF4-FFF2-40B4-BE49-F238E27FC236}">
                <a16:creationId xmlns:a16="http://schemas.microsoft.com/office/drawing/2014/main" id="{0307E757-31F6-3B43-8FE0-B4DE25C10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66" y="4509733"/>
            <a:ext cx="1025693" cy="878306"/>
          </a:xfrm>
          <a:prstGeom prst="rect">
            <a:avLst/>
          </a:prstGeom>
        </p:spPr>
      </p:pic>
      <p:sp>
        <p:nvSpPr>
          <p:cNvPr id="12" name="文本框 8">
            <a:extLst>
              <a:ext uri="{FF2B5EF4-FFF2-40B4-BE49-F238E27FC236}">
                <a16:creationId xmlns:a16="http://schemas.microsoft.com/office/drawing/2014/main" id="{18E7D44D-6EF9-2249-B4D3-A0D2225812A0}"/>
              </a:ext>
            </a:extLst>
          </p:cNvPr>
          <p:cNvSpPr txBox="1"/>
          <p:nvPr/>
        </p:nvSpPr>
        <p:spPr>
          <a:xfrm>
            <a:off x="6106731" y="5464774"/>
            <a:ext cx="20589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b="1" dirty="0" err="1"/>
              <a:t>智能告警</a:t>
            </a:r>
            <a:endParaRPr lang="en-US" altLang="zh-CN" sz="2000" b="1" dirty="0"/>
          </a:p>
        </p:txBody>
      </p:sp>
      <p:pic>
        <p:nvPicPr>
          <p:cNvPr id="13" name="图片 19" descr="图片包含 游戏机, 标志, 钟表&#10;&#10;已自动生成说明">
            <a:extLst>
              <a:ext uri="{FF2B5EF4-FFF2-40B4-BE49-F238E27FC236}">
                <a16:creationId xmlns:a16="http://schemas.microsoft.com/office/drawing/2014/main" id="{A76DF94F-83B6-9D45-8F3E-5E3F6390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06" y="4422798"/>
            <a:ext cx="830179" cy="878306"/>
          </a:xfrm>
          <a:prstGeom prst="rect">
            <a:avLst/>
          </a:prstGeom>
        </p:spPr>
      </p:pic>
      <p:sp>
        <p:nvSpPr>
          <p:cNvPr id="14" name="文本框 12">
            <a:extLst>
              <a:ext uri="{FF2B5EF4-FFF2-40B4-BE49-F238E27FC236}">
                <a16:creationId xmlns:a16="http://schemas.microsoft.com/office/drawing/2014/main" id="{C5992BD9-B189-4247-81B6-09B9A519D7A0}"/>
              </a:ext>
            </a:extLst>
          </p:cNvPr>
          <p:cNvSpPr txBox="1"/>
          <p:nvPr/>
        </p:nvSpPr>
        <p:spPr>
          <a:xfrm>
            <a:off x="8410454" y="5464773"/>
            <a:ext cx="31282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CN" sz="2000" b="1" dirty="0"/>
              <a:t>接入友好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生态兼容</a:t>
            </a:r>
            <a:endParaRPr lang="en-US" altLang="zh-CN" sz="2000" b="1" dirty="0"/>
          </a:p>
        </p:txBody>
      </p:sp>
      <p:pic>
        <p:nvPicPr>
          <p:cNvPr id="15" name="图片 21" descr="图片包含 游戏机, 画&#10;&#10;已自动生成说明">
            <a:extLst>
              <a:ext uri="{FF2B5EF4-FFF2-40B4-BE49-F238E27FC236}">
                <a16:creationId xmlns:a16="http://schemas.microsoft.com/office/drawing/2014/main" id="{7970A512-C506-3A44-A9C4-66D8D658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111" y="4426046"/>
            <a:ext cx="1102896" cy="1038728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3E1F6EB0-7060-7848-A9FE-CB4F99EB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595350"/>
            <a:ext cx="633561" cy="63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90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8940" y="386715"/>
            <a:ext cx="3819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04AFD"/>
                </a:solidFill>
              </a:rPr>
              <a:t>Prometheus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66DA1-DA3E-8E41-943F-08841BB1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97" y="1702365"/>
            <a:ext cx="7590406" cy="455424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5E103E-A773-8D47-A400-F6016F4E06FE}"/>
              </a:ext>
            </a:extLst>
          </p:cNvPr>
          <p:cNvSpPr/>
          <p:nvPr/>
        </p:nvSpPr>
        <p:spPr>
          <a:xfrm>
            <a:off x="2374362" y="1781093"/>
            <a:ext cx="1609242" cy="4230094"/>
          </a:xfrm>
          <a:custGeom>
            <a:avLst/>
            <a:gdLst>
              <a:gd name="connsiteX0" fmla="*/ 0 w 1609242"/>
              <a:gd name="connsiteY0" fmla="*/ 268212 h 4230094"/>
              <a:gd name="connsiteX1" fmla="*/ 268212 w 1609242"/>
              <a:gd name="connsiteY1" fmla="*/ 0 h 4230094"/>
              <a:gd name="connsiteX2" fmla="*/ 826077 w 1609242"/>
              <a:gd name="connsiteY2" fmla="*/ 0 h 4230094"/>
              <a:gd name="connsiteX3" fmla="*/ 1341030 w 1609242"/>
              <a:gd name="connsiteY3" fmla="*/ 0 h 4230094"/>
              <a:gd name="connsiteX4" fmla="*/ 1609242 w 1609242"/>
              <a:gd name="connsiteY4" fmla="*/ 268212 h 4230094"/>
              <a:gd name="connsiteX5" fmla="*/ 1609242 w 1609242"/>
              <a:gd name="connsiteY5" fmla="*/ 809950 h 4230094"/>
              <a:gd name="connsiteX6" fmla="*/ 1609242 w 1609242"/>
              <a:gd name="connsiteY6" fmla="*/ 1499435 h 4230094"/>
              <a:gd name="connsiteX7" fmla="*/ 1609242 w 1609242"/>
              <a:gd name="connsiteY7" fmla="*/ 2041174 h 4230094"/>
              <a:gd name="connsiteX8" fmla="*/ 1609242 w 1609242"/>
              <a:gd name="connsiteY8" fmla="*/ 2730659 h 4230094"/>
              <a:gd name="connsiteX9" fmla="*/ 1609242 w 1609242"/>
              <a:gd name="connsiteY9" fmla="*/ 3235460 h 4230094"/>
              <a:gd name="connsiteX10" fmla="*/ 1609242 w 1609242"/>
              <a:gd name="connsiteY10" fmla="*/ 3961882 h 4230094"/>
              <a:gd name="connsiteX11" fmla="*/ 1341030 w 1609242"/>
              <a:gd name="connsiteY11" fmla="*/ 4230094 h 4230094"/>
              <a:gd name="connsiteX12" fmla="*/ 836806 w 1609242"/>
              <a:gd name="connsiteY12" fmla="*/ 4230094 h 4230094"/>
              <a:gd name="connsiteX13" fmla="*/ 268212 w 1609242"/>
              <a:gd name="connsiteY13" fmla="*/ 4230094 h 4230094"/>
              <a:gd name="connsiteX14" fmla="*/ 0 w 1609242"/>
              <a:gd name="connsiteY14" fmla="*/ 3961882 h 4230094"/>
              <a:gd name="connsiteX15" fmla="*/ 0 w 1609242"/>
              <a:gd name="connsiteY15" fmla="*/ 3309334 h 4230094"/>
              <a:gd name="connsiteX16" fmla="*/ 0 w 1609242"/>
              <a:gd name="connsiteY16" fmla="*/ 2693722 h 4230094"/>
              <a:gd name="connsiteX17" fmla="*/ 0 w 1609242"/>
              <a:gd name="connsiteY17" fmla="*/ 2188920 h 4230094"/>
              <a:gd name="connsiteX18" fmla="*/ 0 w 1609242"/>
              <a:gd name="connsiteY18" fmla="*/ 1647182 h 4230094"/>
              <a:gd name="connsiteX19" fmla="*/ 0 w 1609242"/>
              <a:gd name="connsiteY19" fmla="*/ 957697 h 4230094"/>
              <a:gd name="connsiteX20" fmla="*/ 0 w 1609242"/>
              <a:gd name="connsiteY20" fmla="*/ 268212 h 423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09242" h="4230094" extrusionOk="0">
                <a:moveTo>
                  <a:pt x="0" y="268212"/>
                </a:moveTo>
                <a:cubicBezTo>
                  <a:pt x="-11104" y="113234"/>
                  <a:pt x="116226" y="1448"/>
                  <a:pt x="268212" y="0"/>
                </a:cubicBezTo>
                <a:cubicBezTo>
                  <a:pt x="437513" y="-26361"/>
                  <a:pt x="564472" y="9259"/>
                  <a:pt x="826077" y="0"/>
                </a:cubicBezTo>
                <a:cubicBezTo>
                  <a:pt x="1087683" y="-9259"/>
                  <a:pt x="1194347" y="-17095"/>
                  <a:pt x="1341030" y="0"/>
                </a:cubicBezTo>
                <a:cubicBezTo>
                  <a:pt x="1470153" y="-10398"/>
                  <a:pt x="1640132" y="134842"/>
                  <a:pt x="1609242" y="268212"/>
                </a:cubicBezTo>
                <a:cubicBezTo>
                  <a:pt x="1628028" y="458394"/>
                  <a:pt x="1591039" y="578281"/>
                  <a:pt x="1609242" y="809950"/>
                </a:cubicBezTo>
                <a:cubicBezTo>
                  <a:pt x="1627445" y="1041619"/>
                  <a:pt x="1574777" y="1310145"/>
                  <a:pt x="1609242" y="1499435"/>
                </a:cubicBezTo>
                <a:cubicBezTo>
                  <a:pt x="1643707" y="1688726"/>
                  <a:pt x="1631547" y="1830837"/>
                  <a:pt x="1609242" y="2041174"/>
                </a:cubicBezTo>
                <a:cubicBezTo>
                  <a:pt x="1586937" y="2251511"/>
                  <a:pt x="1582011" y="2455060"/>
                  <a:pt x="1609242" y="2730659"/>
                </a:cubicBezTo>
                <a:cubicBezTo>
                  <a:pt x="1636473" y="3006259"/>
                  <a:pt x="1605760" y="3028131"/>
                  <a:pt x="1609242" y="3235460"/>
                </a:cubicBezTo>
                <a:cubicBezTo>
                  <a:pt x="1612724" y="3442789"/>
                  <a:pt x="1607742" y="3816085"/>
                  <a:pt x="1609242" y="3961882"/>
                </a:cubicBezTo>
                <a:cubicBezTo>
                  <a:pt x="1617896" y="4122893"/>
                  <a:pt x="1491601" y="4255384"/>
                  <a:pt x="1341030" y="4230094"/>
                </a:cubicBezTo>
                <a:cubicBezTo>
                  <a:pt x="1225545" y="4239760"/>
                  <a:pt x="1004694" y="4214415"/>
                  <a:pt x="836806" y="4230094"/>
                </a:cubicBezTo>
                <a:cubicBezTo>
                  <a:pt x="668918" y="4245773"/>
                  <a:pt x="533298" y="4212845"/>
                  <a:pt x="268212" y="4230094"/>
                </a:cubicBezTo>
                <a:cubicBezTo>
                  <a:pt x="102714" y="4232946"/>
                  <a:pt x="-5802" y="4106008"/>
                  <a:pt x="0" y="3961882"/>
                </a:cubicBezTo>
                <a:cubicBezTo>
                  <a:pt x="-24489" y="3724968"/>
                  <a:pt x="29973" y="3593274"/>
                  <a:pt x="0" y="3309334"/>
                </a:cubicBezTo>
                <a:cubicBezTo>
                  <a:pt x="-29973" y="3025394"/>
                  <a:pt x="20030" y="2917584"/>
                  <a:pt x="0" y="2693722"/>
                </a:cubicBezTo>
                <a:cubicBezTo>
                  <a:pt x="-20030" y="2469860"/>
                  <a:pt x="-4095" y="2396420"/>
                  <a:pt x="0" y="2188920"/>
                </a:cubicBezTo>
                <a:cubicBezTo>
                  <a:pt x="4095" y="1981420"/>
                  <a:pt x="7202" y="1818395"/>
                  <a:pt x="0" y="1647182"/>
                </a:cubicBezTo>
                <a:cubicBezTo>
                  <a:pt x="-7202" y="1475969"/>
                  <a:pt x="184" y="1137225"/>
                  <a:pt x="0" y="957697"/>
                </a:cubicBezTo>
                <a:cubicBezTo>
                  <a:pt x="-184" y="778170"/>
                  <a:pt x="25411" y="425400"/>
                  <a:pt x="0" y="268212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EAD4AD-21CB-C44C-BA47-A32F2A77B012}"/>
              </a:ext>
            </a:extLst>
          </p:cNvPr>
          <p:cNvSpPr/>
          <p:nvPr/>
        </p:nvSpPr>
        <p:spPr>
          <a:xfrm>
            <a:off x="6899977" y="1781092"/>
            <a:ext cx="3064791" cy="1971923"/>
          </a:xfrm>
          <a:custGeom>
            <a:avLst/>
            <a:gdLst>
              <a:gd name="connsiteX0" fmla="*/ 0 w 3064791"/>
              <a:gd name="connsiteY0" fmla="*/ 328660 h 1971923"/>
              <a:gd name="connsiteX1" fmla="*/ 328660 w 3064791"/>
              <a:gd name="connsiteY1" fmla="*/ 0 h 1971923"/>
              <a:gd name="connsiteX2" fmla="*/ 978677 w 3064791"/>
              <a:gd name="connsiteY2" fmla="*/ 0 h 1971923"/>
              <a:gd name="connsiteX3" fmla="*/ 1556470 w 3064791"/>
              <a:gd name="connsiteY3" fmla="*/ 0 h 1971923"/>
              <a:gd name="connsiteX4" fmla="*/ 2110189 w 3064791"/>
              <a:gd name="connsiteY4" fmla="*/ 0 h 1971923"/>
              <a:gd name="connsiteX5" fmla="*/ 2736131 w 3064791"/>
              <a:gd name="connsiteY5" fmla="*/ 0 h 1971923"/>
              <a:gd name="connsiteX6" fmla="*/ 3064791 w 3064791"/>
              <a:gd name="connsiteY6" fmla="*/ 328660 h 1971923"/>
              <a:gd name="connsiteX7" fmla="*/ 3064791 w 3064791"/>
              <a:gd name="connsiteY7" fmla="*/ 985962 h 1971923"/>
              <a:gd name="connsiteX8" fmla="*/ 3064791 w 3064791"/>
              <a:gd name="connsiteY8" fmla="*/ 1643263 h 1971923"/>
              <a:gd name="connsiteX9" fmla="*/ 2736131 w 3064791"/>
              <a:gd name="connsiteY9" fmla="*/ 1971923 h 1971923"/>
              <a:gd name="connsiteX10" fmla="*/ 2134263 w 3064791"/>
              <a:gd name="connsiteY10" fmla="*/ 1971923 h 1971923"/>
              <a:gd name="connsiteX11" fmla="*/ 1556470 w 3064791"/>
              <a:gd name="connsiteY11" fmla="*/ 1971923 h 1971923"/>
              <a:gd name="connsiteX12" fmla="*/ 906453 w 3064791"/>
              <a:gd name="connsiteY12" fmla="*/ 1971923 h 1971923"/>
              <a:gd name="connsiteX13" fmla="*/ 328660 w 3064791"/>
              <a:gd name="connsiteY13" fmla="*/ 1971923 h 1971923"/>
              <a:gd name="connsiteX14" fmla="*/ 0 w 3064791"/>
              <a:gd name="connsiteY14" fmla="*/ 1643263 h 1971923"/>
              <a:gd name="connsiteX15" fmla="*/ 0 w 3064791"/>
              <a:gd name="connsiteY15" fmla="*/ 972815 h 1971923"/>
              <a:gd name="connsiteX16" fmla="*/ 0 w 3064791"/>
              <a:gd name="connsiteY16" fmla="*/ 328660 h 197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64791" h="1971923" extrusionOk="0">
                <a:moveTo>
                  <a:pt x="0" y="328660"/>
                </a:moveTo>
                <a:cubicBezTo>
                  <a:pt x="-5170" y="143957"/>
                  <a:pt x="143049" y="1538"/>
                  <a:pt x="328660" y="0"/>
                </a:cubicBezTo>
                <a:cubicBezTo>
                  <a:pt x="645775" y="17331"/>
                  <a:pt x="737815" y="14893"/>
                  <a:pt x="978677" y="0"/>
                </a:cubicBezTo>
                <a:cubicBezTo>
                  <a:pt x="1219539" y="-14893"/>
                  <a:pt x="1385638" y="27753"/>
                  <a:pt x="1556470" y="0"/>
                </a:cubicBezTo>
                <a:cubicBezTo>
                  <a:pt x="1727302" y="-27753"/>
                  <a:pt x="1891674" y="15372"/>
                  <a:pt x="2110189" y="0"/>
                </a:cubicBezTo>
                <a:cubicBezTo>
                  <a:pt x="2328704" y="-15372"/>
                  <a:pt x="2450206" y="1380"/>
                  <a:pt x="2736131" y="0"/>
                </a:cubicBezTo>
                <a:cubicBezTo>
                  <a:pt x="2931273" y="-28046"/>
                  <a:pt x="3035621" y="142679"/>
                  <a:pt x="3064791" y="328660"/>
                </a:cubicBezTo>
                <a:cubicBezTo>
                  <a:pt x="3074041" y="549823"/>
                  <a:pt x="3056748" y="666330"/>
                  <a:pt x="3064791" y="985962"/>
                </a:cubicBezTo>
                <a:cubicBezTo>
                  <a:pt x="3072834" y="1305594"/>
                  <a:pt x="3071237" y="1359148"/>
                  <a:pt x="3064791" y="1643263"/>
                </a:cubicBezTo>
                <a:cubicBezTo>
                  <a:pt x="3108488" y="1835283"/>
                  <a:pt x="2903569" y="1969646"/>
                  <a:pt x="2736131" y="1971923"/>
                </a:cubicBezTo>
                <a:cubicBezTo>
                  <a:pt x="2538143" y="1958035"/>
                  <a:pt x="2286372" y="1962446"/>
                  <a:pt x="2134263" y="1971923"/>
                </a:cubicBezTo>
                <a:cubicBezTo>
                  <a:pt x="1982154" y="1981400"/>
                  <a:pt x="1736469" y="1954755"/>
                  <a:pt x="1556470" y="1971923"/>
                </a:cubicBezTo>
                <a:cubicBezTo>
                  <a:pt x="1376471" y="1989091"/>
                  <a:pt x="1083053" y="1948525"/>
                  <a:pt x="906453" y="1971923"/>
                </a:cubicBezTo>
                <a:cubicBezTo>
                  <a:pt x="729853" y="1995321"/>
                  <a:pt x="485458" y="1974188"/>
                  <a:pt x="328660" y="1971923"/>
                </a:cubicBezTo>
                <a:cubicBezTo>
                  <a:pt x="128532" y="1974980"/>
                  <a:pt x="-5041" y="1821299"/>
                  <a:pt x="0" y="1643263"/>
                </a:cubicBezTo>
                <a:cubicBezTo>
                  <a:pt x="1613" y="1441391"/>
                  <a:pt x="29076" y="1188826"/>
                  <a:pt x="0" y="972815"/>
                </a:cubicBezTo>
                <a:cubicBezTo>
                  <a:pt x="-29076" y="756804"/>
                  <a:pt x="-30532" y="489951"/>
                  <a:pt x="0" y="32866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3D0D26-E8E6-0B4E-A033-ECDCD0BAE8F9}"/>
              </a:ext>
            </a:extLst>
          </p:cNvPr>
          <p:cNvSpPr/>
          <p:nvPr/>
        </p:nvSpPr>
        <p:spPr>
          <a:xfrm>
            <a:off x="6899978" y="4071067"/>
            <a:ext cx="2917660" cy="2043485"/>
          </a:xfrm>
          <a:custGeom>
            <a:avLst/>
            <a:gdLst>
              <a:gd name="connsiteX0" fmla="*/ 0 w 2917660"/>
              <a:gd name="connsiteY0" fmla="*/ 340588 h 2043485"/>
              <a:gd name="connsiteX1" fmla="*/ 340588 w 2917660"/>
              <a:gd name="connsiteY1" fmla="*/ 0 h 2043485"/>
              <a:gd name="connsiteX2" fmla="*/ 944439 w 2917660"/>
              <a:gd name="connsiteY2" fmla="*/ 0 h 2043485"/>
              <a:gd name="connsiteX3" fmla="*/ 1481195 w 2917660"/>
              <a:gd name="connsiteY3" fmla="*/ 0 h 2043485"/>
              <a:gd name="connsiteX4" fmla="*/ 1995586 w 2917660"/>
              <a:gd name="connsiteY4" fmla="*/ 0 h 2043485"/>
              <a:gd name="connsiteX5" fmla="*/ 2577072 w 2917660"/>
              <a:gd name="connsiteY5" fmla="*/ 0 h 2043485"/>
              <a:gd name="connsiteX6" fmla="*/ 2917660 w 2917660"/>
              <a:gd name="connsiteY6" fmla="*/ 340588 h 2043485"/>
              <a:gd name="connsiteX7" fmla="*/ 2917660 w 2917660"/>
              <a:gd name="connsiteY7" fmla="*/ 1021743 h 2043485"/>
              <a:gd name="connsiteX8" fmla="*/ 2917660 w 2917660"/>
              <a:gd name="connsiteY8" fmla="*/ 1702897 h 2043485"/>
              <a:gd name="connsiteX9" fmla="*/ 2577072 w 2917660"/>
              <a:gd name="connsiteY9" fmla="*/ 2043485 h 2043485"/>
              <a:gd name="connsiteX10" fmla="*/ 2017951 w 2917660"/>
              <a:gd name="connsiteY10" fmla="*/ 2043485 h 2043485"/>
              <a:gd name="connsiteX11" fmla="*/ 1481195 w 2917660"/>
              <a:gd name="connsiteY11" fmla="*/ 2043485 h 2043485"/>
              <a:gd name="connsiteX12" fmla="*/ 877344 w 2917660"/>
              <a:gd name="connsiteY12" fmla="*/ 2043485 h 2043485"/>
              <a:gd name="connsiteX13" fmla="*/ 340588 w 2917660"/>
              <a:gd name="connsiteY13" fmla="*/ 2043485 h 2043485"/>
              <a:gd name="connsiteX14" fmla="*/ 0 w 2917660"/>
              <a:gd name="connsiteY14" fmla="*/ 1702897 h 2043485"/>
              <a:gd name="connsiteX15" fmla="*/ 0 w 2917660"/>
              <a:gd name="connsiteY15" fmla="*/ 1008119 h 2043485"/>
              <a:gd name="connsiteX16" fmla="*/ 0 w 2917660"/>
              <a:gd name="connsiteY16" fmla="*/ 340588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17660" h="2043485" extrusionOk="0">
                <a:moveTo>
                  <a:pt x="0" y="340588"/>
                </a:moveTo>
                <a:cubicBezTo>
                  <a:pt x="-12379" y="144850"/>
                  <a:pt x="117670" y="13067"/>
                  <a:pt x="340588" y="0"/>
                </a:cubicBezTo>
                <a:cubicBezTo>
                  <a:pt x="522340" y="355"/>
                  <a:pt x="779354" y="-15969"/>
                  <a:pt x="944439" y="0"/>
                </a:cubicBezTo>
                <a:cubicBezTo>
                  <a:pt x="1109524" y="15969"/>
                  <a:pt x="1224131" y="-5920"/>
                  <a:pt x="1481195" y="0"/>
                </a:cubicBezTo>
                <a:cubicBezTo>
                  <a:pt x="1738259" y="5920"/>
                  <a:pt x="1780241" y="-21726"/>
                  <a:pt x="1995586" y="0"/>
                </a:cubicBezTo>
                <a:cubicBezTo>
                  <a:pt x="2210931" y="21726"/>
                  <a:pt x="2307536" y="25094"/>
                  <a:pt x="2577072" y="0"/>
                </a:cubicBezTo>
                <a:cubicBezTo>
                  <a:pt x="2780392" y="-31318"/>
                  <a:pt x="2892475" y="148629"/>
                  <a:pt x="2917660" y="340588"/>
                </a:cubicBezTo>
                <a:cubicBezTo>
                  <a:pt x="2930219" y="660733"/>
                  <a:pt x="2899167" y="768152"/>
                  <a:pt x="2917660" y="1021743"/>
                </a:cubicBezTo>
                <a:cubicBezTo>
                  <a:pt x="2936153" y="1275335"/>
                  <a:pt x="2910671" y="1365664"/>
                  <a:pt x="2917660" y="1702897"/>
                </a:cubicBezTo>
                <a:cubicBezTo>
                  <a:pt x="2924705" y="1892693"/>
                  <a:pt x="2735414" y="2038671"/>
                  <a:pt x="2577072" y="2043485"/>
                </a:cubicBezTo>
                <a:cubicBezTo>
                  <a:pt x="2401119" y="2065686"/>
                  <a:pt x="2213885" y="2052948"/>
                  <a:pt x="2017951" y="2043485"/>
                </a:cubicBezTo>
                <a:cubicBezTo>
                  <a:pt x="1822017" y="2034022"/>
                  <a:pt x="1688404" y="2044865"/>
                  <a:pt x="1481195" y="2043485"/>
                </a:cubicBezTo>
                <a:cubicBezTo>
                  <a:pt x="1273986" y="2042105"/>
                  <a:pt x="1149429" y="2016076"/>
                  <a:pt x="877344" y="2043485"/>
                </a:cubicBezTo>
                <a:cubicBezTo>
                  <a:pt x="605259" y="2070894"/>
                  <a:pt x="583202" y="2036357"/>
                  <a:pt x="340588" y="2043485"/>
                </a:cubicBezTo>
                <a:cubicBezTo>
                  <a:pt x="127511" y="2047586"/>
                  <a:pt x="-37188" y="1865340"/>
                  <a:pt x="0" y="1702897"/>
                </a:cubicBezTo>
                <a:cubicBezTo>
                  <a:pt x="-2935" y="1522771"/>
                  <a:pt x="3967" y="1242888"/>
                  <a:pt x="0" y="1008119"/>
                </a:cubicBezTo>
                <a:cubicBezTo>
                  <a:pt x="-3967" y="773350"/>
                  <a:pt x="1996" y="517765"/>
                  <a:pt x="0" y="340588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345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1431</Words>
  <Application>Microsoft Macintosh PowerPoint</Application>
  <PresentationFormat>Widescreen</PresentationFormat>
  <Paragraphs>121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Microsoft YaHei</vt:lpstr>
      <vt:lpstr>宋体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xiao</dc:creator>
  <cp:lastModifiedBy>zhang xiao</cp:lastModifiedBy>
  <cp:revision>2</cp:revision>
  <dcterms:created xsi:type="dcterms:W3CDTF">2020-12-18T06:52:02Z</dcterms:created>
  <dcterms:modified xsi:type="dcterms:W3CDTF">2020-12-18T07:30:35Z</dcterms:modified>
</cp:coreProperties>
</file>